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7" r:id="rId6"/>
    <p:sldId id="344" r:id="rId7"/>
    <p:sldId id="345" r:id="rId8"/>
    <p:sldId id="337" r:id="rId9"/>
    <p:sldId id="360" r:id="rId10"/>
    <p:sldId id="355" r:id="rId11"/>
    <p:sldId id="366" r:id="rId12"/>
    <p:sldId id="362" r:id="rId13"/>
    <p:sldId id="363" r:id="rId14"/>
    <p:sldId id="364" r:id="rId15"/>
    <p:sldId id="347" r:id="rId16"/>
    <p:sldId id="367" r:id="rId17"/>
    <p:sldId id="348" r:id="rId18"/>
    <p:sldId id="368" r:id="rId19"/>
    <p:sldId id="263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 autoAdjust="0"/>
    <p:restoredTop sz="94150" autoAdjust="0"/>
  </p:normalViewPr>
  <p:slideViewPr>
    <p:cSldViewPr>
      <p:cViewPr varScale="1">
        <p:scale>
          <a:sx n="120" d="100"/>
          <a:sy n="120" d="100"/>
        </p:scale>
        <p:origin x="1280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26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However, it is worth mentioning that there are merely commonly adhered to conventions and even Python itself does not always comply with these conventions. Thus if you define a variable name that does not conform to the convention Python will not complain.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66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982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10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[1:5] means up to but not include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47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2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66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Variables, Types </a:t>
            </a:r>
            <a:br>
              <a:rPr lang="en-GB" dirty="0"/>
            </a:br>
            <a:r>
              <a:rPr lang="en-GB" dirty="0"/>
              <a:t>and Operations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8A3C1-B87E-F24F-842D-97891F71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ED6C9-55D0-9742-9772-8B6B24820A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8652B5-D2FA-21B8-F6CD-858DFF9C9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0" y="5198444"/>
            <a:ext cx="3009483" cy="5632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62DF-8DE6-C14F-BC85-9C942FC4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FD3E-C00D-4E4A-8061-F0C8EA318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Two types</a:t>
            </a:r>
          </a:p>
          <a:p>
            <a:pPr lvl="1"/>
            <a:r>
              <a:rPr lang="en-US" sz="2000" dirty="0"/>
              <a:t>Integers and Floats</a:t>
            </a:r>
          </a:p>
          <a:p>
            <a:pPr lvl="1"/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800" dirty="0"/>
          </a:p>
          <a:p>
            <a:pPr lvl="1"/>
            <a:endParaRPr lang="en-US" sz="28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Can convert between types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178A-BBD8-5D46-BF8B-91BD00883F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6D9C9-35C8-3045-A1D0-CE4190A0DB1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BE0D-119A-F145-A9DE-1D97524AE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D7B7C-B24B-D440-89DB-5F434A37C639}"/>
              </a:ext>
            </a:extLst>
          </p:cNvPr>
          <p:cNvSpPr txBox="1"/>
          <p:nvPr/>
        </p:nvSpPr>
        <p:spPr>
          <a:xfrm>
            <a:off x="1341560" y="2579275"/>
            <a:ext cx="361144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print(count)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print(type(count))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2BD46-DA00-A244-8859-7E189C7CB6FA}"/>
              </a:ext>
            </a:extLst>
          </p:cNvPr>
          <p:cNvSpPr txBox="1"/>
          <p:nvPr/>
        </p:nvSpPr>
        <p:spPr>
          <a:xfrm>
            <a:off x="4592960" y="3326160"/>
            <a:ext cx="2808312" cy="107721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1</a:t>
            </a:r>
          </a:p>
          <a:p>
            <a:r>
              <a:rPr lang="en-GB" sz="1600" dirty="0"/>
              <a:t>&lt;class 'int'&gt;</a:t>
            </a:r>
          </a:p>
          <a:p>
            <a:r>
              <a:rPr lang="en-GB" sz="1600" dirty="0"/>
              <a:t>1.83</a:t>
            </a:r>
          </a:p>
          <a:p>
            <a:r>
              <a:rPr lang="en-GB" sz="1600" dirty="0"/>
              <a:t>&lt;class 'float'&gt;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5D4D0-0EC8-F744-A1DE-5624245662A8}"/>
              </a:ext>
            </a:extLst>
          </p:cNvPr>
          <p:cNvSpPr txBox="1"/>
          <p:nvPr/>
        </p:nvSpPr>
        <p:spPr>
          <a:xfrm>
            <a:off x="1341560" y="5370975"/>
            <a:ext cx="378818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(count))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7A51D-357F-B54C-9A11-350FC10624C8}"/>
              </a:ext>
            </a:extLst>
          </p:cNvPr>
          <p:cNvSpPr txBox="1"/>
          <p:nvPr/>
        </p:nvSpPr>
        <p:spPr>
          <a:xfrm>
            <a:off x="4730729" y="5653776"/>
            <a:ext cx="798029" cy="58477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1.0</a:t>
            </a:r>
          </a:p>
          <a:p>
            <a:r>
              <a:rPr lang="en-GB" sz="16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08591-883F-846B-D0B8-D784F7A7B03F}"/>
              </a:ext>
            </a:extLst>
          </p:cNvPr>
          <p:cNvSpPr txBox="1"/>
          <p:nvPr/>
        </p:nvSpPr>
        <p:spPr>
          <a:xfrm>
            <a:off x="6129725" y="1600200"/>
            <a:ext cx="3317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</a:rPr>
              <a:t>M</a:t>
            </a:r>
            <a:r>
              <a:rPr lang="en-GB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aximum float value is </a:t>
            </a:r>
            <a:r>
              <a:rPr lang="en-GB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1.7976931348623157e+308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63A6F-39F2-136E-2EDB-C6CD5BF837D0}"/>
              </a:ext>
            </a:extLst>
          </p:cNvPr>
          <p:cNvSpPr txBox="1"/>
          <p:nvPr/>
        </p:nvSpPr>
        <p:spPr>
          <a:xfrm>
            <a:off x="6149624" y="2246531"/>
            <a:ext cx="25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No maximum int value</a:t>
            </a:r>
            <a:endParaRPr lang="en-GB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65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4EC0-5885-1B42-834E-EFDA2D69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E82AE3-1450-444A-8412-4813D771BB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696680"/>
              </p:ext>
            </p:extLst>
          </p:nvPr>
        </p:nvGraphicFramePr>
        <p:xfrm>
          <a:off x="533004" y="1916832"/>
          <a:ext cx="8913813" cy="3425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12">
                  <a:extLst>
                    <a:ext uri="{9D8B030D-6E8A-4147-A177-3AD203B41FA5}">
                      <a16:colId xmlns:a16="http://schemas.microsoft.com/office/drawing/2014/main" val="3552873996"/>
                    </a:ext>
                  </a:extLst>
                </a:gridCol>
                <a:gridCol w="6086376">
                  <a:extLst>
                    <a:ext uri="{9D8B030D-6E8A-4147-A177-3AD203B41FA5}">
                      <a16:colId xmlns:a16="http://schemas.microsoft.com/office/drawing/2014/main" val="2419075122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2022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0187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+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 the left and right values together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 + 2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6944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  <a:latin typeface="Menlo" panose="020B0609030804020204" pitchFamily="49" charset="0"/>
                        </a:rPr>
                        <a:t>-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Subtract the right value from the left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–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06374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*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Multiple the left and right values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*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5267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/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Divide the left value by the right value (returns float)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12 /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33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//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Integer division (ignore any remainder)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12 //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399938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%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Modulus (aka the remainder operator) – only return any remainder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13 %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5387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**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Exponent (or power of) operator – with the left value raised to the power of the right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**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23614443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90DA3-F539-EF43-83D3-7667C557C4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29966-D848-2049-953B-84EC2499A8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253AC-EEA1-9F42-B4AC-6797864F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670576-FFCF-0649-AFCD-0F0953CAF8F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898" y="5539666"/>
            <a:ext cx="8913681" cy="787316"/>
          </a:xfrm>
        </p:spPr>
        <p:txBody>
          <a:bodyPr/>
          <a:lstStyle/>
          <a:p>
            <a:r>
              <a:rPr lang="en-US" sz="2400" dirty="0"/>
              <a:t>Also, Floating-point versions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81CAB-1198-305D-C006-079D7A4B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6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F55D-433A-2544-8F31-0980E0A2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17557CB-4968-CF44-9A40-F3A7F3711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573192"/>
              </p:ext>
            </p:extLst>
          </p:nvPr>
        </p:nvGraphicFramePr>
        <p:xfrm>
          <a:off x="545702" y="1844824"/>
          <a:ext cx="8913812" cy="365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316">
                  <a:extLst>
                    <a:ext uri="{9D8B030D-6E8A-4147-A177-3AD203B41FA5}">
                      <a16:colId xmlns:a16="http://schemas.microsoft.com/office/drawing/2014/main" val="4245421681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109179376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28192325"/>
                    </a:ext>
                  </a:extLst>
                </a:gridCol>
                <a:gridCol w="1503784">
                  <a:extLst>
                    <a:ext uri="{9D8B030D-6E8A-4147-A177-3AD203B41FA5}">
                      <a16:colId xmlns:a16="http://schemas.microsoft.com/office/drawing/2014/main" val="3097141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Operator 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Equivalent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42060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+=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Add the value to the left-hand variable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+=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+ 2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25941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-=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Subtract the value from the left-hand variable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-=2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–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33107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*=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Multiple the left-hand variable by the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*=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*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8288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/=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Divide the variable value by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/=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/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43295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//=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Use integer division to divide the variable's value by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//=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//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85922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%=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Use the modulus (remainder) operator to apply the right-hand value to the variable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%=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%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7293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**=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Apply the power of operator to raise the variable's value by the value supplied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**= 3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Menlo" panose="020B0609030804020204" pitchFamily="49" charset="0"/>
                        </a:rPr>
                        <a:t>x = x **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54517406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42167-A810-1846-8E07-89B6E3AEC6E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478C2-3314-8C47-B262-9EB7A0E3E6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9A7C-5D95-8F4C-8317-EB6DC50A39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D7F02-D143-AB6D-D037-072143F0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1502-BC94-9449-A3B0-898E0F9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2849-AE17-F94E-997F-C5FB718E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416051"/>
            <a:ext cx="8913681" cy="4529138"/>
          </a:xfrm>
        </p:spPr>
        <p:txBody>
          <a:bodyPr/>
          <a:lstStyle/>
          <a:p>
            <a:r>
              <a:rPr lang="en-GB" sz="2400" dirty="0"/>
              <a:t>A value can be converted from one type to another</a:t>
            </a:r>
          </a:p>
          <a:p>
            <a:pPr lvl="1"/>
            <a:r>
              <a:rPr lang="en-GB" sz="2000" dirty="0"/>
              <a:t>using a conversion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1A68B-6005-F542-8CD4-EDB9AA139B1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DF4D-6254-704F-A8D4-4A2E070EF8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54DB-9CF8-494C-B8DE-56FE9695F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5290E-0E53-0746-9FA9-DEBA7F48F76D}"/>
              </a:ext>
            </a:extLst>
          </p:cNvPr>
          <p:cNvSpPr txBox="1"/>
          <p:nvPr/>
        </p:nvSpPr>
        <p:spPr>
          <a:xfrm>
            <a:off x="428229" y="2420888"/>
            <a:ext cx="6192688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chemeClr val="tx1"/>
                </a:solidFill>
              </a:rPr>
              <a:t>'32'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f'a_string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 is </a:t>
            </a:r>
            <a:r>
              <a:rPr lang="en-GB" dirty="0">
                <a:solidFill>
                  <a:schemeClr val="tx1"/>
                </a:solidFill>
              </a:rPr>
              <a:t>{type(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an_int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rgbClr val="0000FF"/>
                </a:solidFill>
              </a:rPr>
              <a:t>int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f'an_int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</a:t>
            </a:r>
            <a:r>
              <a:rPr lang="en-GB">
                <a:solidFill>
                  <a:schemeClr val="tx1"/>
                </a:solidFill>
              </a:rPr>
              <a:t>an_</a:t>
            </a:r>
            <a:r>
              <a:rPr lang="en-GB" dirty="0" err="1">
                <a:solidFill>
                  <a:schemeClr val="tx1"/>
                </a:solidFill>
              </a:rPr>
              <a:t>int</a:t>
            </a:r>
            <a:r>
              <a:rPr lang="en-GB" dirty="0">
                <a:solidFill>
                  <a:schemeClr val="tx1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 is </a:t>
            </a:r>
            <a:r>
              <a:rPr lang="en-GB" dirty="0">
                <a:solidFill>
                  <a:schemeClr val="tx1"/>
                </a:solidFill>
              </a:rPr>
              <a:t>{type(</a:t>
            </a:r>
            <a:r>
              <a:rPr lang="en-GB" dirty="0" err="1">
                <a:solidFill>
                  <a:schemeClr val="tx1"/>
                </a:solidFill>
              </a:rPr>
              <a:t>an_int</a:t>
            </a:r>
            <a:r>
              <a:rPr lang="en-GB" dirty="0">
                <a:solidFill>
                  <a:schemeClr val="tx1"/>
                </a:solidFill>
              </a:rPr>
              <a:t>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a_float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rgbClr val="0000FF"/>
                </a:solidFill>
              </a:rPr>
              <a:t>float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f'a_float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 is </a:t>
            </a:r>
            <a:r>
              <a:rPr lang="en-GB" dirty="0">
                <a:solidFill>
                  <a:schemeClr val="tx1"/>
                </a:solidFill>
              </a:rPr>
              <a:t>{type(</a:t>
            </a:r>
            <a:r>
              <a:rPr lang="en-GB" dirty="0" err="1">
                <a:solidFill>
                  <a:schemeClr val="tx1"/>
                </a:solidFill>
              </a:rPr>
              <a:t>a_float</a:t>
            </a:r>
            <a:r>
              <a:rPr lang="en-GB" dirty="0">
                <a:solidFill>
                  <a:schemeClr val="tx1"/>
                </a:solidFill>
              </a:rPr>
              <a:t>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 err="1">
                <a:solidFill>
                  <a:schemeClr val="tx1"/>
                </a:solidFill>
              </a:rPr>
              <a:t>another_string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rgbClr val="0000FF"/>
                </a:solidFill>
              </a:rPr>
              <a:t>str</a:t>
            </a:r>
            <a:r>
              <a:rPr lang="en-GB" dirty="0">
                <a:solidFill>
                  <a:schemeClr val="tx1"/>
                </a:solidFill>
              </a:rPr>
              <a:t>(42)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f'another_string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 is </a:t>
            </a:r>
            <a:r>
              <a:rPr lang="en-GB" dirty="0">
                <a:solidFill>
                  <a:schemeClr val="tx1"/>
                </a:solidFill>
              </a:rPr>
              <a:t>{type(</a:t>
            </a:r>
            <a:r>
              <a:rPr lang="en-GB" dirty="0" err="1">
                <a:solidFill>
                  <a:schemeClr val="tx1"/>
                </a:solidFill>
              </a:rPr>
              <a:t>another_string</a:t>
            </a:r>
            <a:r>
              <a:rPr lang="en-GB" dirty="0">
                <a:solidFill>
                  <a:schemeClr val="tx1"/>
                </a:solidFill>
              </a:rPr>
              <a:t>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3E27D-4A2D-A94C-AC91-C32300031B5D}"/>
              </a:ext>
            </a:extLst>
          </p:cNvPr>
          <p:cNvSpPr txBox="1"/>
          <p:nvPr/>
        </p:nvSpPr>
        <p:spPr>
          <a:xfrm>
            <a:off x="4827885" y="5544097"/>
            <a:ext cx="4896544" cy="1200329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a_string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32 is &lt;class 'str'&gt;</a:t>
            </a:r>
          </a:p>
          <a:p>
            <a:pPr>
              <a:buNone/>
            </a:pP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an_int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32 is &lt;class 'int'&gt;</a:t>
            </a:r>
          </a:p>
          <a:p>
            <a:pPr>
              <a:buNone/>
            </a:pP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a_float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32 is &lt;class 'float'&gt;</a:t>
            </a:r>
          </a:p>
          <a:p>
            <a:pPr>
              <a:buNone/>
            </a:pP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another_string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32 is &lt;class 'str'&gt;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36D12-7FD5-F94A-9019-AD50F2564235}"/>
              </a:ext>
            </a:extLst>
          </p:cNvPr>
          <p:cNvSpPr txBox="1"/>
          <p:nvPr/>
        </p:nvSpPr>
        <p:spPr>
          <a:xfrm>
            <a:off x="7163233" y="2785369"/>
            <a:ext cx="774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str()</a:t>
            </a:r>
          </a:p>
          <a:p>
            <a:r>
              <a:rPr lang="en-GB" dirty="0">
                <a:solidFill>
                  <a:srgbClr val="0000FF"/>
                </a:solidFill>
              </a:rPr>
              <a:t>int()</a:t>
            </a:r>
          </a:p>
          <a:p>
            <a:r>
              <a:rPr lang="en-GB" dirty="0">
                <a:solidFill>
                  <a:srgbClr val="0000FF"/>
                </a:solidFill>
              </a:rPr>
              <a:t>float()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ACAA2-AC65-23E2-761C-AD28D2A8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9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628D-3A2F-934A-8B85-DBACFCB6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AC711-06AD-C340-A666-80E0D785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528881"/>
            <a:ext cx="8913681" cy="4529138"/>
          </a:xfrm>
        </p:spPr>
        <p:txBody>
          <a:bodyPr/>
          <a:lstStyle/>
          <a:p>
            <a:r>
              <a:rPr lang="en-US" sz="2400" dirty="0"/>
              <a:t>Special type </a:t>
            </a:r>
            <a:r>
              <a:rPr lang="en-US" sz="2400" dirty="0" err="1"/>
              <a:t>NoneType</a:t>
            </a:r>
            <a:endParaRPr lang="en-US" sz="2400" dirty="0"/>
          </a:p>
          <a:p>
            <a:pPr lvl="1"/>
            <a:r>
              <a:rPr lang="en-US" sz="2000" dirty="0"/>
              <a:t>with a single value </a:t>
            </a:r>
            <a:r>
              <a:rPr lang="en-US" sz="2000" b="1" dirty="0">
                <a:solidFill>
                  <a:srgbClr val="0000FF"/>
                </a:solidFill>
              </a:rPr>
              <a:t>None</a:t>
            </a:r>
          </a:p>
          <a:p>
            <a:r>
              <a:rPr lang="en-US" sz="2400" dirty="0"/>
              <a:t>Can assign to variables and test for it</a:t>
            </a:r>
          </a:p>
          <a:p>
            <a:r>
              <a:rPr lang="en-US" sz="2400" dirty="0"/>
              <a:t>Use </a:t>
            </a:r>
            <a:r>
              <a:rPr lang="en-US" sz="2400" b="1" dirty="0">
                <a:solidFill>
                  <a:srgbClr val="0000FF"/>
                </a:solidFill>
                <a:latin typeface="Courier" pitchFamily="2" charset="0"/>
              </a:rPr>
              <a:t>is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 None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00FF"/>
                </a:solidFill>
                <a:latin typeface="Courier" pitchFamily="2" charset="0"/>
              </a:rPr>
              <a:t>is not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None </a:t>
            </a:r>
            <a:r>
              <a:rPr lang="en-US" sz="2400" dirty="0"/>
              <a:t>to test for None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39D7-6017-EE4C-9295-5FA83C0295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A67E9-F8F5-414E-AF7A-5BC6C4B6EB3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DB396-D0A0-FF49-9E31-B6152C2D8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B7B6E-57C0-A746-BFCF-F8A2380CF0AB}"/>
              </a:ext>
            </a:extLst>
          </p:cNvPr>
          <p:cNvSpPr txBox="1"/>
          <p:nvPr/>
        </p:nvSpPr>
        <p:spPr>
          <a:xfrm>
            <a:off x="704528" y="3662304"/>
            <a:ext cx="6264696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winner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print('winner:', winner)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 is None:', winner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 is not None:', winner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None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print(type(winner))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winner = 'Player 1'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print('winner:', winner)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 is None:', winner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 is not None:', winner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None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320B-4414-D04D-AD11-E4BF19E48772}"/>
              </a:ext>
            </a:extLst>
          </p:cNvPr>
          <p:cNvSpPr txBox="1"/>
          <p:nvPr/>
        </p:nvSpPr>
        <p:spPr>
          <a:xfrm>
            <a:off x="6097641" y="4457581"/>
            <a:ext cx="3088819" cy="160043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dirty="0"/>
              <a:t>winner: None</a:t>
            </a:r>
          </a:p>
          <a:p>
            <a:r>
              <a:rPr lang="en-GB" dirty="0"/>
              <a:t>winner is None: True</a:t>
            </a:r>
          </a:p>
          <a:p>
            <a:r>
              <a:rPr lang="en-GB" dirty="0"/>
              <a:t>winner is not None: False</a:t>
            </a:r>
          </a:p>
          <a:p>
            <a:r>
              <a:rPr lang="en-GB" dirty="0"/>
              <a:t>&lt;class '</a:t>
            </a:r>
            <a:r>
              <a:rPr lang="en-GB" dirty="0" err="1"/>
              <a:t>NoneType</a:t>
            </a:r>
            <a:r>
              <a:rPr lang="en-GB" dirty="0"/>
              <a:t>'&gt;</a:t>
            </a:r>
          </a:p>
          <a:p>
            <a:r>
              <a:rPr lang="en-GB" dirty="0"/>
              <a:t>winner: Player 1</a:t>
            </a:r>
          </a:p>
          <a:p>
            <a:r>
              <a:rPr lang="en-GB" dirty="0"/>
              <a:t>winner is None: False</a:t>
            </a:r>
          </a:p>
          <a:p>
            <a:r>
              <a:rPr lang="en-GB" dirty="0"/>
              <a:t>winner is not None: True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175D347A-B63D-AC8E-2585-46B8A2DC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9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E3FE-23D6-57EB-4CCA-C362817E1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E3FB-90A3-5520-0C6E-6E9C09736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Comments represented by a #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080B3-B731-9CC5-A635-F826345B489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0521C-87D1-9F19-3011-1E996BAE4B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EE062-C056-537B-B081-1829890A92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71744-05EA-E939-4962-D8F103E27781}"/>
              </a:ext>
            </a:extLst>
          </p:cNvPr>
          <p:cNvSpPr txBox="1"/>
          <p:nvPr/>
        </p:nvSpPr>
        <p:spPr>
          <a:xfrm>
            <a:off x="1208584" y="2433608"/>
            <a:ext cx="6264696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8C8C8C"/>
                </a:solidFill>
                <a:effectLst/>
              </a:rPr>
              <a:t># Set up the winner variable to hold None</a:t>
            </a:r>
            <a:br>
              <a:rPr lang="en-GB" i="1" dirty="0">
                <a:solidFill>
                  <a:srgbClr val="8C8C8C"/>
                </a:solidFill>
                <a:effectLst/>
              </a:rPr>
            </a:br>
            <a:r>
              <a:rPr lang="en-GB" dirty="0">
                <a:solidFill>
                  <a:srgbClr val="080808"/>
                </a:solidFill>
                <a:effectLst/>
              </a:rPr>
              <a:t>winner = </a:t>
            </a:r>
            <a:r>
              <a:rPr lang="en-GB" dirty="0">
                <a:solidFill>
                  <a:srgbClr val="0033B3"/>
                </a:solidFill>
                <a:effectLst/>
              </a:rPr>
              <a:t>None</a:t>
            </a:r>
            <a:br>
              <a:rPr lang="en-GB" dirty="0">
                <a:solidFill>
                  <a:srgbClr val="0033B3"/>
                </a:solidFill>
                <a:effectLst/>
              </a:rPr>
            </a:br>
            <a:r>
              <a:rPr lang="en-GB" dirty="0">
                <a:solidFill>
                  <a:srgbClr val="000080"/>
                </a:solidFill>
                <a:effectLst/>
              </a:rPr>
              <a:t>print</a:t>
            </a:r>
            <a:r>
              <a:rPr lang="en-GB" dirty="0">
                <a:solidFill>
                  <a:srgbClr val="080808"/>
                </a:solidFill>
                <a:effectLst/>
              </a:rPr>
              <a:t>(</a:t>
            </a:r>
            <a:r>
              <a:rPr lang="en-GB" dirty="0">
                <a:solidFill>
                  <a:srgbClr val="067D17"/>
                </a:solidFill>
                <a:effectLst/>
              </a:rPr>
              <a:t>'winner:'</a:t>
            </a:r>
            <a:r>
              <a:rPr lang="en-GB" dirty="0">
                <a:solidFill>
                  <a:srgbClr val="080808"/>
                </a:solidFill>
                <a:effectLst/>
              </a:rPr>
              <a:t>, winner)</a:t>
            </a:r>
          </a:p>
          <a:p>
            <a:br>
              <a:rPr lang="en-GB" dirty="0">
                <a:solidFill>
                  <a:srgbClr val="080808"/>
                </a:solidFill>
                <a:effectLst/>
              </a:rPr>
            </a:br>
            <a:r>
              <a:rPr lang="en-GB" i="1" dirty="0">
                <a:solidFill>
                  <a:srgbClr val="8C8C8C"/>
                </a:solidFill>
                <a:effectLst/>
              </a:rPr>
              <a:t># Check to see if there is a winner</a:t>
            </a:r>
            <a:br>
              <a:rPr lang="en-GB" i="1" dirty="0">
                <a:solidFill>
                  <a:srgbClr val="8C8C8C"/>
                </a:solidFill>
                <a:effectLst/>
              </a:rPr>
            </a:br>
            <a:r>
              <a:rPr lang="en-GB" dirty="0">
                <a:solidFill>
                  <a:srgbClr val="000080"/>
                </a:solidFill>
                <a:effectLst/>
              </a:rPr>
              <a:t>print</a:t>
            </a:r>
            <a:r>
              <a:rPr lang="en-GB" dirty="0">
                <a:solidFill>
                  <a:srgbClr val="080808"/>
                </a:solidFill>
                <a:effectLst/>
              </a:rPr>
              <a:t>(</a:t>
            </a:r>
            <a:r>
              <a:rPr lang="en-GB" dirty="0">
                <a:solidFill>
                  <a:srgbClr val="067D17"/>
                </a:solidFill>
                <a:effectLst/>
              </a:rPr>
              <a:t>'winner is None:'</a:t>
            </a:r>
            <a:r>
              <a:rPr lang="en-GB" dirty="0">
                <a:solidFill>
                  <a:srgbClr val="080808"/>
                </a:solidFill>
                <a:effectLst/>
              </a:rPr>
              <a:t>, winner </a:t>
            </a:r>
            <a:r>
              <a:rPr lang="en-GB" dirty="0">
                <a:solidFill>
                  <a:srgbClr val="0033B3"/>
                </a:solidFill>
                <a:effectLst/>
              </a:rPr>
              <a:t>is None</a:t>
            </a:r>
            <a:r>
              <a:rPr lang="en-GB" dirty="0">
                <a:solidFill>
                  <a:srgbClr val="080808"/>
                </a:solidFill>
                <a:effectLst/>
              </a:rPr>
              <a:t>)</a:t>
            </a:r>
            <a:br>
              <a:rPr lang="en-GB" dirty="0">
                <a:solidFill>
                  <a:srgbClr val="080808"/>
                </a:solidFill>
                <a:effectLst/>
              </a:rPr>
            </a:br>
            <a:r>
              <a:rPr lang="en-GB" dirty="0">
                <a:solidFill>
                  <a:srgbClr val="000080"/>
                </a:solidFill>
                <a:effectLst/>
              </a:rPr>
              <a:t>print</a:t>
            </a:r>
            <a:r>
              <a:rPr lang="en-GB" dirty="0">
                <a:solidFill>
                  <a:srgbClr val="080808"/>
                </a:solidFill>
                <a:effectLst/>
              </a:rPr>
              <a:t>(</a:t>
            </a:r>
            <a:r>
              <a:rPr lang="en-GB" dirty="0">
                <a:solidFill>
                  <a:srgbClr val="067D17"/>
                </a:solidFill>
                <a:effectLst/>
              </a:rPr>
              <a:t>'winner is not None:'</a:t>
            </a:r>
            <a:r>
              <a:rPr lang="en-GB" dirty="0">
                <a:solidFill>
                  <a:srgbClr val="080808"/>
                </a:solidFill>
                <a:effectLst/>
              </a:rPr>
              <a:t>, winner </a:t>
            </a:r>
            <a:r>
              <a:rPr lang="en-GB" dirty="0">
                <a:solidFill>
                  <a:srgbClr val="0033B3"/>
                </a:solidFill>
                <a:effectLst/>
              </a:rPr>
              <a:t>is not None</a:t>
            </a:r>
            <a:r>
              <a:rPr lang="en-GB" dirty="0">
                <a:solidFill>
                  <a:srgbClr val="080808"/>
                </a:solidFill>
                <a:effectLst/>
              </a:rPr>
              <a:t>)</a:t>
            </a:r>
          </a:p>
          <a:p>
            <a:br>
              <a:rPr lang="en-GB" dirty="0">
                <a:solidFill>
                  <a:srgbClr val="080808"/>
                </a:solidFill>
                <a:effectLst/>
              </a:rPr>
            </a:br>
            <a:r>
              <a:rPr lang="en-GB" i="1" dirty="0">
                <a:solidFill>
                  <a:srgbClr val="8C8C8C"/>
                </a:solidFill>
                <a:effectLst/>
              </a:rPr>
              <a:t># Printout the winner's type</a:t>
            </a:r>
            <a:br>
              <a:rPr lang="en-GB" i="1" dirty="0">
                <a:solidFill>
                  <a:srgbClr val="8C8C8C"/>
                </a:solidFill>
                <a:effectLst/>
              </a:rPr>
            </a:br>
            <a:r>
              <a:rPr lang="en-GB" dirty="0">
                <a:solidFill>
                  <a:srgbClr val="000080"/>
                </a:solidFill>
                <a:effectLst/>
              </a:rPr>
              <a:t>print</a:t>
            </a:r>
            <a:r>
              <a:rPr lang="en-GB" dirty="0">
                <a:solidFill>
                  <a:srgbClr val="080808"/>
                </a:solidFill>
                <a:effectLst/>
              </a:rPr>
              <a:t>(</a:t>
            </a:r>
            <a:r>
              <a:rPr lang="en-GB" dirty="0">
                <a:solidFill>
                  <a:srgbClr val="000080"/>
                </a:solidFill>
                <a:effectLst/>
              </a:rPr>
              <a:t>type</a:t>
            </a:r>
            <a:r>
              <a:rPr lang="en-GB" dirty="0">
                <a:solidFill>
                  <a:srgbClr val="080808"/>
                </a:solidFill>
                <a:effectLst/>
              </a:rPr>
              <a:t>(winner))</a:t>
            </a:r>
          </a:p>
        </p:txBody>
      </p:sp>
    </p:spTree>
    <p:extLst>
      <p:ext uri="{BB962C8B-B14F-4D97-AF65-F5344CB8AC3E}">
        <p14:creationId xmlns:p14="http://schemas.microsoft.com/office/powerpoint/2010/main" val="139037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 Naming Conventions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and Types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Converting Types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Strings &amp; String Formatting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Numbers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Arithmetic Operations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Assignment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None Value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7E55B-54AB-6344-A71C-76A806DD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Simplest Hello World Program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Making it interactive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E0C5D-C05D-CC44-B2C3-3F90DC402D79}"/>
              </a:ext>
            </a:extLst>
          </p:cNvPr>
          <p:cNvSpPr txBox="1"/>
          <p:nvPr/>
        </p:nvSpPr>
        <p:spPr>
          <a:xfrm>
            <a:off x="1928663" y="2194991"/>
            <a:ext cx="25922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B2703-B23F-F349-BF85-5BA3F7E42535}"/>
              </a:ext>
            </a:extLst>
          </p:cNvPr>
          <p:cNvSpPr txBox="1"/>
          <p:nvPr/>
        </p:nvSpPr>
        <p:spPr>
          <a:xfrm>
            <a:off x="3152800" y="2551613"/>
            <a:ext cx="2592288" cy="307777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i="1" dirty="0">
                <a:solidFill>
                  <a:schemeClr val="tx1"/>
                </a:solidFill>
                <a:latin typeface="Courier" pitchFamily="2" charset="0"/>
              </a:rPr>
              <a:t>python </a:t>
            </a:r>
            <a:r>
              <a:rPr lang="en-US" sz="1400" i="1" dirty="0" err="1">
                <a:solidFill>
                  <a:schemeClr val="tx1"/>
                </a:solidFill>
                <a:latin typeface="Courier" pitchFamily="2" charset="0"/>
              </a:rPr>
              <a:t>hello.py</a:t>
            </a:r>
            <a:endParaRPr lang="en-US" sz="1400" i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58A9E-4DE4-844E-8AFE-35260A0FC7DD}"/>
              </a:ext>
            </a:extLst>
          </p:cNvPr>
          <p:cNvSpPr txBox="1"/>
          <p:nvPr/>
        </p:nvSpPr>
        <p:spPr>
          <a:xfrm>
            <a:off x="4808984" y="2912126"/>
            <a:ext cx="2681336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World</a:t>
            </a:r>
            <a:endParaRPr lang="en-GB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6236D-2EF2-7947-910B-813F4155BB57}"/>
              </a:ext>
            </a:extLst>
          </p:cNvPr>
          <p:cNvSpPr txBox="1"/>
          <p:nvPr/>
        </p:nvSpPr>
        <p:spPr>
          <a:xfrm>
            <a:off x="1463522" y="3876249"/>
            <a:ext cx="669092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 out a message and then ask the user for input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'Hello, world'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your name: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85259-1F1E-6E43-8653-5449A5F5C775}"/>
              </a:ext>
            </a:extLst>
          </p:cNvPr>
          <p:cNvSpPr txBox="1"/>
          <p:nvPr/>
        </p:nvSpPr>
        <p:spPr>
          <a:xfrm>
            <a:off x="6394673" y="5126620"/>
            <a:ext cx="2448272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World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Enter your name: </a:t>
            </a:r>
            <a:r>
              <a:rPr lang="en-GB" sz="1400" i="1" dirty="0">
                <a:solidFill>
                  <a:schemeClr val="tx1"/>
                </a:solidFill>
                <a:latin typeface="Courier" pitchFamily="2" charset="0"/>
              </a:rPr>
              <a:t>John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 John</a:t>
            </a:r>
          </a:p>
        </p:txBody>
      </p:sp>
    </p:spTree>
    <p:extLst>
      <p:ext uri="{BB962C8B-B14F-4D97-AF65-F5344CB8AC3E}">
        <p14:creationId xmlns:p14="http://schemas.microsoft.com/office/powerpoint/2010/main" val="141336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Naming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All lowercase</a:t>
            </a:r>
          </a:p>
          <a:p>
            <a:pPr lvl="2"/>
            <a:endParaRPr lang="en-GB" sz="1600" dirty="0"/>
          </a:p>
          <a:p>
            <a:r>
              <a:rPr lang="en-GB" sz="2400" dirty="0"/>
              <a:t>Descriptive names</a:t>
            </a:r>
            <a:endParaRPr lang="en-GB" sz="2400" i="1" dirty="0"/>
          </a:p>
          <a:p>
            <a:pPr lvl="1"/>
            <a:r>
              <a:rPr lang="en-GB" sz="2000" dirty="0"/>
              <a:t>although there are some exceptions such as the use of variables </a:t>
            </a:r>
            <a:r>
              <a:rPr lang="en-GB" sz="2000" i="1" dirty="0" err="1"/>
              <a:t>i</a:t>
            </a:r>
            <a:r>
              <a:rPr lang="en-GB" sz="2000" dirty="0"/>
              <a:t> and </a:t>
            </a:r>
            <a:r>
              <a:rPr lang="en-GB" sz="2000" i="1" dirty="0"/>
              <a:t>j</a:t>
            </a:r>
            <a:r>
              <a:rPr lang="en-GB" sz="2000" dirty="0"/>
              <a:t> in looping constructs</a:t>
            </a:r>
          </a:p>
          <a:p>
            <a:pPr lvl="2"/>
            <a:endParaRPr lang="en-GB" sz="1600" dirty="0"/>
          </a:p>
          <a:p>
            <a:r>
              <a:rPr lang="en-GB" sz="2400" dirty="0"/>
              <a:t>Words separated by underscores</a:t>
            </a:r>
          </a:p>
          <a:p>
            <a:pPr lvl="1"/>
            <a:r>
              <a:rPr lang="en-GB" sz="2000" dirty="0" err="1"/>
              <a:t>my_name</a:t>
            </a:r>
            <a:r>
              <a:rPr lang="en-GB" sz="2000" dirty="0"/>
              <a:t>, </a:t>
            </a:r>
            <a:r>
              <a:rPr lang="en-GB" sz="2000" dirty="0" err="1"/>
              <a:t>your_name</a:t>
            </a:r>
            <a:r>
              <a:rPr lang="en-GB" sz="2000" dirty="0"/>
              <a:t>, </a:t>
            </a:r>
            <a:r>
              <a:rPr lang="en-GB" sz="2000" dirty="0" err="1"/>
              <a:t>user_name</a:t>
            </a:r>
            <a:r>
              <a:rPr lang="en-GB" sz="2000" dirty="0"/>
              <a:t>, </a:t>
            </a:r>
            <a:r>
              <a:rPr lang="en-GB" sz="2000" dirty="0" err="1"/>
              <a:t>account_name</a:t>
            </a:r>
            <a:endParaRPr lang="en-GB" sz="2000" dirty="0"/>
          </a:p>
          <a:p>
            <a:pPr lvl="1"/>
            <a:r>
              <a:rPr lang="en-GB" sz="2000" dirty="0"/>
              <a:t>count, </a:t>
            </a:r>
            <a:r>
              <a:rPr lang="en-GB" sz="2000" dirty="0" err="1"/>
              <a:t>total_number_of_users</a:t>
            </a:r>
            <a:r>
              <a:rPr lang="en-GB" sz="2000" dirty="0"/>
              <a:t>, </a:t>
            </a:r>
            <a:r>
              <a:rPr lang="en-GB" sz="2000" dirty="0" err="1"/>
              <a:t>percentage_passed</a:t>
            </a:r>
            <a:endParaRPr lang="en-GB" sz="2000" dirty="0"/>
          </a:p>
          <a:p>
            <a:pPr lvl="1"/>
            <a:r>
              <a:rPr lang="en-GB" sz="2000" dirty="0" err="1"/>
              <a:t>office_address</a:t>
            </a:r>
            <a:r>
              <a:rPr lang="en-GB" sz="2000" dirty="0"/>
              <a:t>, </a:t>
            </a:r>
            <a:r>
              <a:rPr lang="en-GB" sz="2000" dirty="0" err="1"/>
              <a:t>house_number</a:t>
            </a:r>
            <a:r>
              <a:rPr lang="en-GB" sz="2000" dirty="0"/>
              <a:t>, </a:t>
            </a:r>
          </a:p>
          <a:p>
            <a:pPr lvl="1"/>
            <a:r>
              <a:rPr lang="en-GB" sz="2000" dirty="0" err="1"/>
              <a:t>is_okay</a:t>
            </a:r>
            <a:r>
              <a:rPr lang="en-GB" sz="2000" dirty="0"/>
              <a:t>, </a:t>
            </a:r>
            <a:r>
              <a:rPr lang="en-GB" sz="2000" dirty="0" err="1"/>
              <a:t>is_correct</a:t>
            </a:r>
            <a:r>
              <a:rPr lang="en-GB" sz="2000" dirty="0"/>
              <a:t>, </a:t>
            </a:r>
            <a:r>
              <a:rPr lang="en-GB" sz="2000" dirty="0" err="1"/>
              <a:t>status_flag</a:t>
            </a:r>
            <a:endParaRPr lang="en-GB" sz="2000" dirty="0"/>
          </a:p>
          <a:p>
            <a:pPr lvl="2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00CC5349-AAD0-B509-13A0-935512CF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02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and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73606"/>
            <a:ext cx="8913681" cy="200098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Variables can hold different types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Python is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Dynamically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typed language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NOT an untyped language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6236D-2EF2-7947-910B-813F4155BB57}"/>
              </a:ext>
            </a:extLst>
          </p:cNvPr>
          <p:cNvSpPr txBox="1"/>
          <p:nvPr/>
        </p:nvSpPr>
        <p:spPr>
          <a:xfrm>
            <a:off x="632520" y="1916402"/>
            <a:ext cx="324036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422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'Adam'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85259-1F1E-6E43-8653-5449A5F5C775}"/>
              </a:ext>
            </a:extLst>
          </p:cNvPr>
          <p:cNvSpPr txBox="1"/>
          <p:nvPr/>
        </p:nvSpPr>
        <p:spPr>
          <a:xfrm>
            <a:off x="3679387" y="2595250"/>
            <a:ext cx="2545506" cy="1754326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422</a:t>
            </a:r>
          </a:p>
          <a:p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&lt;class 'int'&gt;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Adam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&lt;class 'str'&gt;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True</a:t>
            </a:r>
          </a:p>
          <a:p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&lt;class bool'&gt;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C1684-EE1B-AB45-973F-56C03FD7413C}"/>
              </a:ext>
            </a:extLst>
          </p:cNvPr>
          <p:cNvGrpSpPr/>
          <p:nvPr/>
        </p:nvGrpSpPr>
        <p:grpSpPr>
          <a:xfrm>
            <a:off x="1798443" y="6282968"/>
            <a:ext cx="4666725" cy="360026"/>
            <a:chOff x="1383688" y="3087881"/>
            <a:chExt cx="6142068" cy="45834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04C2F9-3E71-0846-A1B2-4D8543088C2A}"/>
                </a:ext>
              </a:extLst>
            </p:cNvPr>
            <p:cNvSpPr/>
            <p:nvPr/>
          </p:nvSpPr>
          <p:spPr>
            <a:xfrm>
              <a:off x="1383688" y="3087881"/>
              <a:ext cx="2542777" cy="424001"/>
            </a:xfrm>
            <a:prstGeom prst="ellipse">
              <a:avLst/>
            </a:prstGeom>
            <a:solidFill>
              <a:srgbClr val="BEF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my_variable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4C344CB-B0C4-3A4C-94D5-346D8E0683E1}"/>
                </a:ext>
              </a:extLst>
            </p:cNvPr>
            <p:cNvSpPr/>
            <p:nvPr/>
          </p:nvSpPr>
          <p:spPr>
            <a:xfrm>
              <a:off x="4711757" y="3149463"/>
              <a:ext cx="1136426" cy="300836"/>
            </a:xfrm>
            <a:prstGeom prst="roundRect">
              <a:avLst/>
            </a:prstGeom>
            <a:solidFill>
              <a:srgbClr val="C8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1873A9-9FBF-4948-80CF-1A934A8A1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465" y="3299881"/>
              <a:ext cx="785292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0230BB-FADE-F448-9BCE-269E6CC866F0}"/>
                </a:ext>
              </a:extLst>
            </p:cNvPr>
            <p:cNvSpPr txBox="1"/>
            <p:nvPr/>
          </p:nvSpPr>
          <p:spPr>
            <a:xfrm>
              <a:off x="6784288" y="3115216"/>
              <a:ext cx="741468" cy="431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tx1"/>
                  </a:solidFill>
                </a:rPr>
                <a:t>bool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CACB80-C1F6-384C-8F7A-D0766BC0AF4C}"/>
              </a:ext>
            </a:extLst>
          </p:cNvPr>
          <p:cNvGrpSpPr/>
          <p:nvPr/>
        </p:nvGrpSpPr>
        <p:grpSpPr>
          <a:xfrm>
            <a:off x="1833470" y="5399662"/>
            <a:ext cx="4504759" cy="395650"/>
            <a:chOff x="1383688" y="3644487"/>
            <a:chExt cx="5999996" cy="4240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EF6B7C3-91D2-E44B-8B0E-8366B68C535F}"/>
                </a:ext>
              </a:extLst>
            </p:cNvPr>
            <p:cNvSpPr/>
            <p:nvPr/>
          </p:nvSpPr>
          <p:spPr>
            <a:xfrm>
              <a:off x="1383688" y="3644487"/>
              <a:ext cx="2542777" cy="424001"/>
            </a:xfrm>
            <a:prstGeom prst="ellipse">
              <a:avLst/>
            </a:prstGeom>
            <a:solidFill>
              <a:srgbClr val="BEF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my_variable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AAC17BB-8823-8944-B7C0-E2DA5C7F3E25}"/>
                </a:ext>
              </a:extLst>
            </p:cNvPr>
            <p:cNvSpPr/>
            <p:nvPr/>
          </p:nvSpPr>
          <p:spPr>
            <a:xfrm>
              <a:off x="4711757" y="3706069"/>
              <a:ext cx="1136426" cy="300836"/>
            </a:xfrm>
            <a:prstGeom prst="roundRect">
              <a:avLst/>
            </a:prstGeom>
            <a:solidFill>
              <a:srgbClr val="C8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422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F3878D-E6DC-4140-92CB-0C4C4CB7D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465" y="3856487"/>
              <a:ext cx="785292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B981DE-6D21-DA45-94DE-1E4D0EE324C1}"/>
                </a:ext>
              </a:extLst>
            </p:cNvPr>
            <p:cNvSpPr txBox="1"/>
            <p:nvPr/>
          </p:nvSpPr>
          <p:spPr>
            <a:xfrm>
              <a:off x="6784288" y="3671821"/>
              <a:ext cx="599396" cy="392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chemeClr val="tx1"/>
                  </a:solidFill>
                </a:rPr>
                <a:t>int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7237F6-0AB0-434B-AC5F-9FADAFDECDF8}"/>
              </a:ext>
            </a:extLst>
          </p:cNvPr>
          <p:cNvGrpSpPr/>
          <p:nvPr/>
        </p:nvGrpSpPr>
        <p:grpSpPr>
          <a:xfrm>
            <a:off x="1798443" y="5864264"/>
            <a:ext cx="4882749" cy="365767"/>
            <a:chOff x="1336899" y="4125359"/>
            <a:chExt cx="6429730" cy="424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6B49BC-2C45-2845-B459-0ED0B510C96F}"/>
                </a:ext>
              </a:extLst>
            </p:cNvPr>
            <p:cNvSpPr/>
            <p:nvPr/>
          </p:nvSpPr>
          <p:spPr>
            <a:xfrm>
              <a:off x="1336899" y="4125359"/>
              <a:ext cx="2542777" cy="424001"/>
            </a:xfrm>
            <a:prstGeom prst="ellipse">
              <a:avLst/>
            </a:prstGeom>
            <a:solidFill>
              <a:srgbClr val="BEF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my_variable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91D88B1-7FE1-4746-B70A-263177D7FE04}"/>
                </a:ext>
              </a:extLst>
            </p:cNvPr>
            <p:cNvSpPr/>
            <p:nvPr/>
          </p:nvSpPr>
          <p:spPr>
            <a:xfrm>
              <a:off x="4664967" y="4202873"/>
              <a:ext cx="1334028" cy="284904"/>
            </a:xfrm>
            <a:prstGeom prst="roundRect">
              <a:avLst/>
            </a:prstGeom>
            <a:solidFill>
              <a:srgbClr val="C8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"Adam''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9632F2-0D16-B84C-B258-AAA1E7CF3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9676" y="4337359"/>
              <a:ext cx="785292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445D2B-D8B2-E044-A2FE-FCAF64A1D33F}"/>
                </a:ext>
              </a:extLst>
            </p:cNvPr>
            <p:cNvSpPr txBox="1"/>
            <p:nvPr/>
          </p:nvSpPr>
          <p:spPr>
            <a:xfrm>
              <a:off x="6784287" y="4152693"/>
              <a:ext cx="982342" cy="347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string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233B96-99FD-7185-E8F8-2560E0F80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1658362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Represented by ordered sequence of characters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immutable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that is string operations produce new string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using single, double or triple quotes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54401-66E6-5346-B7CA-43941CB4CAA0}"/>
              </a:ext>
            </a:extLst>
          </p:cNvPr>
          <p:cNvSpPr txBox="1"/>
          <p:nvPr/>
        </p:nvSpPr>
        <p:spPr>
          <a:xfrm>
            <a:off x="2360712" y="3167868"/>
            <a:ext cx="396044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'Bob'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"Eloise"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A multi line string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  <a:b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</a:t>
            </a:r>
            <a:b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World</a:t>
            </a:r>
            <a:b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B3C7D-5743-5E40-B04D-06E8B9A91B54}"/>
              </a:ext>
            </a:extLst>
          </p:cNvPr>
          <p:cNvSpPr txBox="1"/>
          <p:nvPr/>
        </p:nvSpPr>
        <p:spPr>
          <a:xfrm>
            <a:off x="5817096" y="4923191"/>
            <a:ext cx="1851059" cy="1323439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Bob</a:t>
            </a:r>
          </a:p>
          <a:p>
            <a:r>
              <a:rPr lang="en-GB" sz="1600" dirty="0"/>
              <a:t>Eloise</a:t>
            </a:r>
          </a:p>
          <a:p>
            <a:endParaRPr lang="en-GB" sz="1600" dirty="0"/>
          </a:p>
          <a:p>
            <a:r>
              <a:rPr lang="en-GB" sz="1600" dirty="0"/>
              <a:t>Hello</a:t>
            </a:r>
          </a:p>
          <a:p>
            <a:r>
              <a:rPr lang="en-GB" sz="1600" dirty="0"/>
              <a:t>  World</a:t>
            </a:r>
          </a:p>
        </p:txBody>
      </p:sp>
    </p:spTree>
    <p:extLst>
      <p:ext uri="{BB962C8B-B14F-4D97-AF65-F5344CB8AC3E}">
        <p14:creationId xmlns:p14="http://schemas.microsoft.com/office/powerpoint/2010/main" val="285274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And find the length of a string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concatenate strings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overloading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plus operator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must be strings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FDE37-66F3-7B4A-BDE4-6C7BED45ABAD}"/>
              </a:ext>
            </a:extLst>
          </p:cNvPr>
          <p:cNvSpPr txBox="1"/>
          <p:nvPr/>
        </p:nvSpPr>
        <p:spPr>
          <a:xfrm>
            <a:off x="1067924" y="3633510"/>
            <a:ext cx="432048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string_1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'Good'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string_2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day"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string_3 = string_1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string_2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print(string_3)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8AC3F-59AD-7B4E-9C04-71B17A775076}"/>
              </a:ext>
            </a:extLst>
          </p:cNvPr>
          <p:cNvSpPr txBox="1"/>
          <p:nvPr/>
        </p:nvSpPr>
        <p:spPr>
          <a:xfrm>
            <a:off x="4808985" y="4509120"/>
            <a:ext cx="1224136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Good 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CD828D-1EE3-C748-8ABA-37ADC6179666}"/>
              </a:ext>
            </a:extLst>
          </p:cNvPr>
          <p:cNvSpPr txBox="1"/>
          <p:nvPr/>
        </p:nvSpPr>
        <p:spPr>
          <a:xfrm>
            <a:off x="1136576" y="2102930"/>
            <a:ext cx="43204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my_string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World'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my_string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D090F-7F3E-2149-B057-DBCDE85F0C4E}"/>
              </a:ext>
            </a:extLst>
          </p:cNvPr>
          <p:cNvSpPr txBox="1"/>
          <p:nvPr/>
        </p:nvSpPr>
        <p:spPr>
          <a:xfrm>
            <a:off x="5026602" y="2597908"/>
            <a:ext cx="579228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A1035-1E6B-1848-B32F-14D170D9DC1B}"/>
              </a:ext>
            </a:extLst>
          </p:cNvPr>
          <p:cNvSpPr txBox="1"/>
          <p:nvPr/>
        </p:nvSpPr>
        <p:spPr>
          <a:xfrm>
            <a:off x="1067924" y="5357486"/>
            <a:ext cx="42318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Lloyd you are '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19189E-537F-C843-837D-3050D47659E4}"/>
              </a:ext>
            </a:extLst>
          </p:cNvPr>
          <p:cNvSpPr txBox="1"/>
          <p:nvPr/>
        </p:nvSpPr>
        <p:spPr>
          <a:xfrm>
            <a:off x="4808985" y="5876413"/>
            <a:ext cx="2932819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Hello Lloyd you are 21</a:t>
            </a:r>
          </a:p>
        </p:txBody>
      </p:sp>
    </p:spTree>
    <p:extLst>
      <p:ext uri="{BB962C8B-B14F-4D97-AF65-F5344CB8AC3E}">
        <p14:creationId xmlns:p14="http://schemas.microsoft.com/office/powerpoint/2010/main" val="122400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DED2-540D-BB41-815D-D9BADC5F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D66E-7CB5-E34F-9C07-B92C109CE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560802"/>
            <a:ext cx="8913681" cy="594464"/>
          </a:xfrm>
        </p:spPr>
        <p:txBody>
          <a:bodyPr/>
          <a:lstStyle/>
          <a:p>
            <a:r>
              <a:rPr lang="en-US" sz="2400" dirty="0"/>
              <a:t>Many operations available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AC3C6-BBFD-3B4F-A552-015807B20B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24261-58DC-2A4F-80D0-AD31A82BFE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B73B-C415-0148-B111-3B46EA18E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8CDA7-B4DF-EF43-8F32-BCD52478E56C}"/>
              </a:ext>
            </a:extLst>
          </p:cNvPr>
          <p:cNvSpPr txBox="1"/>
          <p:nvPr/>
        </p:nvSpPr>
        <p:spPr>
          <a:xfrm>
            <a:off x="469486" y="2216287"/>
            <a:ext cx="6903141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String operations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World'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"Hello"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"Goodbye"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'Edward Alan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Rawlings'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'Alan'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'Edward John </a:t>
            </a:r>
            <a:r>
              <a:rPr lang="en-GB" b="1" dirty="0" err="1">
                <a:solidFill>
                  <a:schemeClr val="tx1"/>
                </a:solidFill>
              </a:rPr>
              <a:t>Rawlings'</a:t>
            </a:r>
            <a:r>
              <a:rPr lang="en-GB" dirty="0" err="1">
                <a:solidFill>
                  <a:schemeClr val="tx1"/>
                </a:solidFill>
              </a:rPr>
              <a:t>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'Alan'</a:t>
            </a:r>
            <a:r>
              <a:rPr lang="en-GB" dirty="0">
                <a:solidFill>
                  <a:schemeClr val="tx1"/>
                </a:solidFill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'James'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'James'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prints True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'James'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!=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prints True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msg.startswith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('H')"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startswith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msg.endswith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('d')"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some_string.upper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print('sub string: ', 'Hello-World'[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1:5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 # a slice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F974E-EA72-FA4C-AA93-B20964E2D1F3}"/>
              </a:ext>
            </a:extLst>
          </p:cNvPr>
          <p:cNvSpPr txBox="1"/>
          <p:nvPr/>
        </p:nvSpPr>
        <p:spPr>
          <a:xfrm>
            <a:off x="6052138" y="1908235"/>
            <a:ext cx="3384376" cy="230832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Goodbye World!</a:t>
            </a:r>
          </a:p>
          <a:p>
            <a:r>
              <a:rPr lang="en-GB" sz="1600" dirty="0"/>
              <a:t>7</a:t>
            </a:r>
          </a:p>
          <a:p>
            <a:r>
              <a:rPr lang="en-GB" sz="1600" dirty="0"/>
              <a:t>-1</a:t>
            </a:r>
          </a:p>
          <a:p>
            <a:r>
              <a:rPr lang="en-GB" sz="1600" dirty="0"/>
              <a:t>True</a:t>
            </a:r>
          </a:p>
          <a:p>
            <a:r>
              <a:rPr lang="en-GB" sz="1600" dirty="0"/>
              <a:t>True</a:t>
            </a:r>
          </a:p>
          <a:p>
            <a:r>
              <a:rPr lang="en-GB" sz="1600" dirty="0" err="1"/>
              <a:t>msg.startswith</a:t>
            </a:r>
            <a:r>
              <a:rPr lang="en-GB" sz="1600" dirty="0"/>
              <a:t>('H') True</a:t>
            </a:r>
          </a:p>
          <a:p>
            <a:r>
              <a:rPr lang="en-GB" sz="1600" dirty="0" err="1"/>
              <a:t>msg.endswith</a:t>
            </a:r>
            <a:r>
              <a:rPr lang="en-GB" sz="1600" dirty="0"/>
              <a:t>('d') True</a:t>
            </a:r>
          </a:p>
          <a:p>
            <a:r>
              <a:rPr lang="en-GB" sz="1600" dirty="0" err="1"/>
              <a:t>msg.upper</a:t>
            </a:r>
            <a:r>
              <a:rPr lang="en-GB" sz="1600" dirty="0"/>
              <a:t>() HELLO WORLD</a:t>
            </a:r>
          </a:p>
          <a:p>
            <a:r>
              <a:rPr lang="en-GB" sz="1600" dirty="0"/>
              <a:t>sub string: </a:t>
            </a:r>
            <a:r>
              <a:rPr lang="en-GB" sz="1600" dirty="0" err="1"/>
              <a:t>ello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789F9-8BEF-9C06-449A-F5CFE762986C}"/>
              </a:ext>
            </a:extLst>
          </p:cNvPr>
          <p:cNvSpPr txBox="1"/>
          <p:nvPr/>
        </p:nvSpPr>
        <p:spPr>
          <a:xfrm>
            <a:off x="7384693" y="520596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Note dot notation style</a:t>
            </a:r>
          </a:p>
        </p:txBody>
      </p:sp>
    </p:spTree>
    <p:extLst>
      <p:ext uri="{BB962C8B-B14F-4D97-AF65-F5344CB8AC3E}">
        <p14:creationId xmlns:p14="http://schemas.microsoft.com/office/powerpoint/2010/main" val="28371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8B9E-A09F-814D-8D25-2CBEA102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5F13-C727-2E4F-93CE-4266C9AA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Simplest approach uses f-strings</a:t>
            </a:r>
          </a:p>
          <a:p>
            <a:pPr lvl="1"/>
            <a:r>
              <a:rPr lang="en-GB" sz="2000" dirty="0"/>
              <a:t>formally known as </a:t>
            </a:r>
            <a:r>
              <a:rPr lang="en-GB" sz="2000" i="1" dirty="0"/>
              <a:t>formatted string literals</a:t>
            </a:r>
          </a:p>
          <a:p>
            <a:pPr lvl="1"/>
            <a:r>
              <a:rPr lang="en-GB" sz="2000" dirty="0"/>
              <a:t>available since Python 3.6</a:t>
            </a:r>
          </a:p>
          <a:p>
            <a:pPr lvl="1"/>
            <a:r>
              <a:rPr lang="en-GB" sz="2000" dirty="0"/>
              <a:t>string literals that have an </a:t>
            </a:r>
            <a:r>
              <a:rPr lang="en-GB" sz="2000" b="1" dirty="0">
                <a:solidFill>
                  <a:srgbClr val="0000FF"/>
                </a:solidFill>
              </a:rPr>
              <a:t>f</a:t>
            </a:r>
            <a:r>
              <a:rPr lang="en-GB" sz="2000" dirty="0"/>
              <a:t> at the beginning and 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curly braces </a:t>
            </a:r>
            <a:r>
              <a:rPr lang="en-GB" sz="2000" dirty="0"/>
              <a:t>containing Python expressions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52E61-F400-0744-8B40-9DB900514C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1DAAC-ED7F-354E-823F-96D58C38B9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82549-C3DF-6E47-8CAA-63E369A22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42F6F-DB45-F740-8229-F5E2E470CB21}"/>
              </a:ext>
            </a:extLst>
          </p:cNvPr>
          <p:cNvSpPr txBox="1"/>
          <p:nvPr/>
        </p:nvSpPr>
        <p:spPr>
          <a:xfrm>
            <a:off x="1136576" y="4196273"/>
            <a:ext cx="549378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name = </a:t>
            </a:r>
            <a:r>
              <a:rPr lang="en-GB" b="1" dirty="0">
                <a:solidFill>
                  <a:schemeClr val="tx1"/>
                </a:solidFill>
              </a:rPr>
              <a:t>"Adam"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age = 22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message = </a:t>
            </a:r>
            <a:r>
              <a:rPr lang="en-GB" b="1" dirty="0" err="1">
                <a:solidFill>
                  <a:srgbClr val="0000FF"/>
                </a:solidFill>
              </a:rPr>
              <a:t>f</a:t>
            </a:r>
            <a:r>
              <a:rPr lang="en-GB" b="1" dirty="0" err="1">
                <a:solidFill>
                  <a:schemeClr val="tx1"/>
                </a:solidFill>
              </a:rPr>
              <a:t>"Hello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rgbClr val="0000FF"/>
                </a:solidFill>
              </a:rPr>
              <a:t>{</a:t>
            </a:r>
            <a:r>
              <a:rPr lang="en-GB" dirty="0">
                <a:solidFill>
                  <a:srgbClr val="0000FF"/>
                </a:solidFill>
              </a:rPr>
              <a:t>name</a:t>
            </a:r>
            <a:r>
              <a:rPr lang="en-GB" b="1" dirty="0">
                <a:solidFill>
                  <a:srgbClr val="0000FF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, you are </a:t>
            </a:r>
            <a:r>
              <a:rPr lang="en-GB" b="1" dirty="0">
                <a:solidFill>
                  <a:srgbClr val="0000FF"/>
                </a:solidFill>
              </a:rPr>
              <a:t>{</a:t>
            </a:r>
            <a:r>
              <a:rPr lang="en-GB" dirty="0">
                <a:solidFill>
                  <a:srgbClr val="0000FF"/>
                </a:solidFill>
              </a:rPr>
              <a:t>age</a:t>
            </a:r>
            <a:r>
              <a:rPr lang="en-GB" b="1" dirty="0">
                <a:solidFill>
                  <a:srgbClr val="0000FF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"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print(message)</a:t>
            </a:r>
            <a:endParaRPr lang="en-GB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3AC4E-69DF-6A49-B118-A62A282F56ED}"/>
              </a:ext>
            </a:extLst>
          </p:cNvPr>
          <p:cNvSpPr txBox="1"/>
          <p:nvPr/>
        </p:nvSpPr>
        <p:spPr>
          <a:xfrm>
            <a:off x="6105128" y="5257417"/>
            <a:ext cx="2664296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dirty="0"/>
              <a:t>Hello Adam, you are 22</a:t>
            </a:r>
          </a:p>
        </p:txBody>
      </p:sp>
    </p:spTree>
    <p:extLst>
      <p:ext uri="{BB962C8B-B14F-4D97-AF65-F5344CB8AC3E}">
        <p14:creationId xmlns:p14="http://schemas.microsoft.com/office/powerpoint/2010/main" val="428465061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674E0D-C3B7-4EDA-9688-E08198794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D83398-67CB-4D8C-9EBC-9A713A894A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1531</Words>
  <Application>Microsoft Macintosh PowerPoint</Application>
  <PresentationFormat>A4 Paper (210x297 mm)</PresentationFormat>
  <Paragraphs>307</Paragraphs>
  <Slides>16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Variables, Types  and Operations</vt:lpstr>
      <vt:lpstr>Plan for Session</vt:lpstr>
      <vt:lpstr>Variables</vt:lpstr>
      <vt:lpstr>Variable Naming Conventions</vt:lpstr>
      <vt:lpstr>Variables and Types</vt:lpstr>
      <vt:lpstr>Strings in Python</vt:lpstr>
      <vt:lpstr>Strings in Python</vt:lpstr>
      <vt:lpstr>Strings in Python</vt:lpstr>
      <vt:lpstr>String Formatting</vt:lpstr>
      <vt:lpstr>Numbers</vt:lpstr>
      <vt:lpstr>Arithmetic Operations</vt:lpstr>
      <vt:lpstr>Assignment Operators</vt:lpstr>
      <vt:lpstr>Converting Types</vt:lpstr>
      <vt:lpstr>None Value</vt:lpstr>
      <vt:lpstr>Comments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136</cp:revision>
  <cp:lastPrinted>2021-09-11T12:28:45Z</cp:lastPrinted>
  <dcterms:modified xsi:type="dcterms:W3CDTF">2024-08-21T15:36:09Z</dcterms:modified>
</cp:coreProperties>
</file>